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70D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eic-mark-water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9535" y="-274320"/>
            <a:ext cx="7406640" cy="7406640"/>
          </a:xfrm>
          <a:prstGeom prst="rect">
            <a:avLst/>
          </a:prstGeom>
        </p:spPr>
      </p:pic>
      <p:pic>
        <p:nvPicPr>
          <p:cNvPr id="3" name="Picture 2" descr="eic-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377" y="838200"/>
            <a:ext cx="420624" cy="42062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44729" y="819912"/>
            <a:ext cx="2377440" cy="512064"/>
          </a:xfrm>
          <a:prstGeom prst="rect">
            <a:avLst/>
          </a:prstGeom>
          <a:noFill/>
        </p:spPr>
        <p:txBody>
          <a:bodyPr wrap="none" anchor="ctr" lIns="0" rIns="0" tIns="0" bIns="0">
            <a:spAutoFit/>
          </a:bodyPr>
          <a:lstStyle/>
          <a:p>
            <a:r>
              <a:rPr sz="1500">
                <a:solidFill>
                  <a:srgbClr val="EEF1FA"/>
                </a:solidFill>
                <a:latin typeface="Fraunces"/>
              </a:rPr>
              <a:t>Grupo </a:t>
            </a:r>
            <a:r>
              <a:rPr b="1" sz="1500">
                <a:solidFill>
                  <a:srgbClr val="A9D4FF"/>
                </a:solidFill>
                <a:latin typeface="Geist"/>
              </a:rPr>
              <a:t>EIC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377" y="233172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50" b="1" i="0" spc="190">
                <a:solidFill>
                  <a:srgbClr val="5C7CE6"/>
                </a:solidFill>
                <a:latin typeface="JetBrains Mono"/>
              </a:rPr>
              <a:t>DOSSIER · PROPUESTA INSTITUCIONAL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377" y="2697480"/>
            <a:ext cx="8595360" cy="21945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8000"/>
              </a:lnSpc>
            </a:pPr>
            <a:r>
              <a:rPr sz="6400" b="0" i="0">
                <a:solidFill>
                  <a:srgbClr val="A9D4FF"/>
                </a:solidFill>
                <a:latin typeface="Fraunces"/>
              </a:rPr>
              <a:t>Inteligencia que</a:t>
            </a:r>
          </a:p>
          <a:p>
            <a:pPr algn="l">
              <a:lnSpc>
                <a:spcPct val="98000"/>
              </a:lnSpc>
            </a:pPr>
            <a:r>
              <a:rPr sz="6400" b="0" i="0">
                <a:solidFill>
                  <a:srgbClr val="A9D4FF"/>
                </a:solidFill>
                <a:latin typeface="Fraunces"/>
              </a:rPr>
              <a:t>anticipa.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377" y="4617720"/>
            <a:ext cx="694944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900" b="0" i="0">
                <a:solidFill>
                  <a:srgbClr val="9AA0B8"/>
                </a:solidFill>
                <a:latin typeface="Geist"/>
              </a:rPr>
              <a:t>Estrategia que define. Análisis, monitoreo y criterio para decidir antes que el resto.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377" y="6254496"/>
            <a:ext cx="54864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050" b="0" i="0" spc="120">
                <a:solidFill>
                  <a:srgbClr val="9AA0B8"/>
                </a:solidFill>
                <a:latin typeface="JetBrains Mono"/>
              </a:rPr>
              <a:t>GRUPOEIC.COM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90918" y="6254496"/>
            <a:ext cx="54864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050" b="0" i="0" spc="120">
                <a:solidFill>
                  <a:srgbClr val="9AA0B8"/>
                </a:solidFill>
                <a:latin typeface="JetBrains Mono"/>
              </a:rPr>
              <a:t>GRUPO EIC ·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70D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eic-mark-water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9535" y="-274320"/>
            <a:ext cx="7406640" cy="74066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377" y="83820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50" b="1" i="0" spc="190">
                <a:solidFill>
                  <a:srgbClr val="5C7CE6"/>
                </a:solidFill>
                <a:latin typeface="JetBrains Mono"/>
              </a:rPr>
              <a:t>CONTENIDO DE LA SESIÓN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377" y="1149096"/>
            <a:ext cx="8229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4600" b="0" i="0">
                <a:solidFill>
                  <a:srgbClr val="EEF1FA"/>
                </a:solidFill>
                <a:latin typeface="Fraunces"/>
              </a:rPr>
              <a:t>Agenda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377" y="2063496"/>
            <a:ext cx="1463040" cy="30480"/>
          </a:xfrm>
          <a:prstGeom prst="rect">
            <a:avLst/>
          </a:prstGeom>
          <a:gradFill flip="none" rotWithShape="1">
            <a:gsLst>
              <a:gs pos="0">
                <a:srgbClr val="A9D4FF"/>
              </a:gs>
              <a:gs pos="55000">
                <a:srgbClr val="5C7CE6"/>
              </a:gs>
              <a:gs pos="100000">
                <a:srgbClr val="2F2A8C"/>
              </a:gs>
            </a:gsLst>
            <a:lin ang="27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377" y="2529840"/>
            <a:ext cx="1005840" cy="78638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000" b="0" i="0" spc="40">
                <a:solidFill>
                  <a:srgbClr val="5C7CE6"/>
                </a:solidFill>
                <a:latin typeface="JetBrains Mono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7377" y="2529840"/>
            <a:ext cx="3840480" cy="78638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400" b="0" i="0">
                <a:solidFill>
                  <a:srgbClr val="EEF1FA"/>
                </a:solidFill>
                <a:latin typeface="Fraunces"/>
              </a:rPr>
              <a:t>Diagnóstico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37" y="2529840"/>
            <a:ext cx="5486400" cy="78638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9AA0B8"/>
                </a:solidFill>
                <a:latin typeface="Geist"/>
              </a:rPr>
              <a:t>Qué vemos antes que nadie en el entorno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377" y="3316224"/>
            <a:ext cx="10360152" cy="9525"/>
          </a:xfrm>
          <a:prstGeom prst="rect">
            <a:avLst/>
          </a:prstGeom>
          <a:solidFill>
            <a:srgbClr val="1A21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377" y="3316224"/>
            <a:ext cx="1005840" cy="78638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000" b="0" i="0" spc="40">
                <a:solidFill>
                  <a:srgbClr val="5C7CE6"/>
                </a:solidFill>
                <a:latin typeface="JetBrains Mono"/>
              </a:rP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57377" y="3316224"/>
            <a:ext cx="3840480" cy="78638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400" b="0" i="0">
                <a:solidFill>
                  <a:srgbClr val="EEF1FA"/>
                </a:solidFill>
                <a:latin typeface="Fraunces"/>
              </a:rPr>
              <a:t>Escenarios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52137" y="3316224"/>
            <a:ext cx="5486400" cy="78638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9AA0B8"/>
                </a:solidFill>
                <a:latin typeface="Geist"/>
              </a:rPr>
              <a:t>Riesgos y oportunidades priorizados por impacto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377" y="4102608"/>
            <a:ext cx="10360152" cy="9525"/>
          </a:xfrm>
          <a:prstGeom prst="rect">
            <a:avLst/>
          </a:prstGeom>
          <a:solidFill>
            <a:srgbClr val="1A21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377" y="4102608"/>
            <a:ext cx="1005840" cy="78638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000" b="0" i="0" spc="40">
                <a:solidFill>
                  <a:srgbClr val="5C7CE6"/>
                </a:solidFill>
                <a:latin typeface="JetBrains Mono"/>
              </a:rPr>
              <a:t>03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57377" y="4102608"/>
            <a:ext cx="3840480" cy="78638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400" b="0" i="0">
                <a:solidFill>
                  <a:srgbClr val="EEF1FA"/>
                </a:solidFill>
                <a:latin typeface="Fraunces"/>
              </a:rPr>
              <a:t>Estrategia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52137" y="4102608"/>
            <a:ext cx="5486400" cy="78638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9AA0B8"/>
                </a:solidFill>
                <a:latin typeface="Geist"/>
              </a:rPr>
              <a:t>Líneas de acción y posicionamiento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14377" y="4888992"/>
            <a:ext cx="10360152" cy="9525"/>
          </a:xfrm>
          <a:prstGeom prst="rect">
            <a:avLst/>
          </a:prstGeom>
          <a:solidFill>
            <a:srgbClr val="1A21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377" y="4888992"/>
            <a:ext cx="1005840" cy="78638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000" b="0" i="0" spc="40">
                <a:solidFill>
                  <a:srgbClr val="5C7CE6"/>
                </a:solidFill>
                <a:latin typeface="JetBrains Mono"/>
              </a:rPr>
              <a:t>04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057377" y="4888992"/>
            <a:ext cx="3840480" cy="78638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400" b="0" i="0">
                <a:solidFill>
                  <a:srgbClr val="EEF1FA"/>
                </a:solidFill>
                <a:latin typeface="Fraunces"/>
              </a:rPr>
              <a:t>Inteligencia continua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52137" y="4888992"/>
            <a:ext cx="5486400" cy="78638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9AA0B8"/>
                </a:solidFill>
                <a:latin typeface="Geist"/>
              </a:rPr>
              <a:t>Monitoreo, alertas y reporting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14377" y="5675376"/>
            <a:ext cx="10360152" cy="9525"/>
          </a:xfrm>
          <a:prstGeom prst="rect">
            <a:avLst/>
          </a:prstGeom>
          <a:solidFill>
            <a:srgbClr val="1A21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377" y="5675376"/>
            <a:ext cx="1005840" cy="78638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000" b="0" i="0" spc="40">
                <a:solidFill>
                  <a:srgbClr val="5C7CE6"/>
                </a:solidFill>
                <a:latin typeface="JetBrains Mono"/>
              </a:rPr>
              <a:t>05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57377" y="5675376"/>
            <a:ext cx="3840480" cy="78638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400" b="0" i="0">
                <a:solidFill>
                  <a:srgbClr val="EEF1FA"/>
                </a:solidFill>
                <a:latin typeface="Fraunces"/>
              </a:rPr>
              <a:t>Propuesta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52137" y="5675376"/>
            <a:ext cx="5486400" cy="78638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9AA0B8"/>
                </a:solidFill>
                <a:latin typeface="Geist"/>
              </a:rPr>
              <a:t>Alcance, equipo e inversión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14377" y="6461760"/>
            <a:ext cx="10360152" cy="9525"/>
          </a:xfrm>
          <a:prstGeom prst="rect">
            <a:avLst/>
          </a:prstGeom>
          <a:solidFill>
            <a:srgbClr val="1A21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14377" y="6254496"/>
            <a:ext cx="54864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050" b="0" i="0" spc="120">
                <a:solidFill>
                  <a:srgbClr val="9AA0B8"/>
                </a:solidFill>
                <a:latin typeface="JetBrains Mono"/>
              </a:rPr>
              <a:t>00 / 12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90918" y="6254496"/>
            <a:ext cx="54864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050" b="0" i="0" spc="120">
                <a:solidFill>
                  <a:srgbClr val="9AA0B8"/>
                </a:solidFill>
                <a:latin typeface="JetBrains Mono"/>
              </a:rPr>
              <a:t>INTELIGENCIA QUE ANTICIPA · ESTRATEGIA QUE DEFINE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14377" y="6126480"/>
            <a:ext cx="10362941" cy="9525"/>
          </a:xfrm>
          <a:prstGeom prst="rect">
            <a:avLst/>
          </a:prstGeom>
          <a:solidFill>
            <a:srgbClr val="2730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70D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eic-mark-water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9535" y="-274320"/>
            <a:ext cx="7406640" cy="7406640"/>
          </a:xfrm>
          <a:prstGeom prst="rect">
            <a:avLst/>
          </a:prstGeom>
        </p:spPr>
      </p:pic>
      <p:pic>
        <p:nvPicPr>
          <p:cNvPr id="3" name="Picture 2" descr="eic-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377" y="838200"/>
            <a:ext cx="420624" cy="42062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44729" y="819912"/>
            <a:ext cx="2377440" cy="512064"/>
          </a:xfrm>
          <a:prstGeom prst="rect">
            <a:avLst/>
          </a:prstGeom>
          <a:noFill/>
        </p:spPr>
        <p:txBody>
          <a:bodyPr wrap="none" anchor="ctr" lIns="0" rIns="0" tIns="0" bIns="0">
            <a:spAutoFit/>
          </a:bodyPr>
          <a:lstStyle/>
          <a:p>
            <a:r>
              <a:rPr sz="1500">
                <a:solidFill>
                  <a:srgbClr val="EEF1FA"/>
                </a:solidFill>
                <a:latin typeface="Fraunces"/>
              </a:rPr>
              <a:t>Grupo </a:t>
            </a:r>
            <a:r>
              <a:rPr b="1" sz="1500">
                <a:solidFill>
                  <a:srgbClr val="A9D4FF"/>
                </a:solidFill>
                <a:latin typeface="Geist"/>
              </a:rPr>
              <a:t>EIC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377" y="2286000"/>
            <a:ext cx="5486400" cy="2743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sz="20000" b="0" i="0">
                <a:solidFill>
                  <a:srgbClr val="A9D4FF"/>
                </a:solidFill>
                <a:latin typeface="Fraunces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377" y="278892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50" b="1" i="0" spc="190">
                <a:solidFill>
                  <a:srgbClr val="5C7CE6"/>
                </a:solidFill>
                <a:latin typeface="JetBrains Mono"/>
              </a:rPr>
              <a:t>SECCIÓN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37760" y="2788920"/>
            <a:ext cx="6035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50" b="1" i="0" spc="190">
                <a:solidFill>
                  <a:srgbClr val="5C7CE6"/>
                </a:solidFill>
                <a:latin typeface="JetBrains Mono"/>
              </a:rPr>
              <a:t>SECCIÓN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37760" y="3154680"/>
            <a:ext cx="64008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4800" b="0" i="0">
                <a:solidFill>
                  <a:srgbClr val="EEF1FA"/>
                </a:solidFill>
                <a:latin typeface="Fraunces"/>
              </a:rPr>
              <a:t>Diagnóstico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6048" y="4160520"/>
            <a:ext cx="1463040" cy="30480"/>
          </a:xfrm>
          <a:prstGeom prst="rect">
            <a:avLst/>
          </a:prstGeom>
          <a:gradFill flip="none" rotWithShape="1">
            <a:gsLst>
              <a:gs pos="0">
                <a:srgbClr val="A9D4FF"/>
              </a:gs>
              <a:gs pos="55000">
                <a:srgbClr val="5C7CE6"/>
              </a:gs>
              <a:gs pos="100000">
                <a:srgbClr val="2F2A8C"/>
              </a:gs>
            </a:gsLst>
            <a:lin ang="27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937760" y="4434840"/>
            <a:ext cx="5852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800" b="0" i="0">
                <a:solidFill>
                  <a:srgbClr val="9AA0B8"/>
                </a:solidFill>
                <a:latin typeface="Geist"/>
              </a:rPr>
              <a:t>Qué vemos antes que nadie en el entorno.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377" y="6254496"/>
            <a:ext cx="54864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050" b="0" i="0" spc="120">
                <a:solidFill>
                  <a:srgbClr val="9AA0B8"/>
                </a:solidFill>
                <a:latin typeface="JetBrains Mono"/>
              </a:rPr>
              <a:t>01 / 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90918" y="6254496"/>
            <a:ext cx="54864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050" b="0" i="0" spc="120">
                <a:solidFill>
                  <a:srgbClr val="9AA0B8"/>
                </a:solidFill>
                <a:latin typeface="JetBrains Mono"/>
              </a:rPr>
              <a:t>GRUPO EIC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377" y="6126480"/>
            <a:ext cx="10362941" cy="9525"/>
          </a:xfrm>
          <a:prstGeom prst="rect">
            <a:avLst/>
          </a:prstGeom>
          <a:solidFill>
            <a:srgbClr val="2730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70D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eic-mark-water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9535" y="-274320"/>
            <a:ext cx="7406640" cy="74066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377" y="83820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50" b="1" i="0" spc="190">
                <a:solidFill>
                  <a:srgbClr val="5C7CE6"/>
                </a:solidFill>
                <a:latin typeface="JetBrains Mono"/>
              </a:rPr>
              <a:t>01 · DIAGNÓSTICO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377" y="1149096"/>
            <a:ext cx="8778240" cy="11887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4600" b="0" i="0">
                <a:solidFill>
                  <a:srgbClr val="EEF1FA"/>
                </a:solidFill>
                <a:latin typeface="Fraunces"/>
              </a:rPr>
              <a:t>Qué vemos antes que nadie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377" y="2063496"/>
            <a:ext cx="1463040" cy="30480"/>
          </a:xfrm>
          <a:prstGeom prst="rect">
            <a:avLst/>
          </a:prstGeom>
          <a:gradFill flip="none" rotWithShape="1">
            <a:gsLst>
              <a:gs pos="0">
                <a:srgbClr val="A9D4FF"/>
              </a:gs>
              <a:gs pos="55000">
                <a:srgbClr val="5C7CE6"/>
              </a:gs>
              <a:gs pos="100000">
                <a:srgbClr val="2F2A8C"/>
              </a:gs>
            </a:gsLst>
            <a:lin ang="27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377" y="2731008"/>
            <a:ext cx="139700" cy="139700"/>
          </a:xfrm>
          <a:prstGeom prst="rect">
            <a:avLst/>
          </a:prstGeom>
          <a:gradFill flip="none" rotWithShape="1">
            <a:gsLst>
              <a:gs pos="0">
                <a:srgbClr val="A9D4FF"/>
              </a:gs>
              <a:gs pos="55000">
                <a:srgbClr val="5C7CE6"/>
              </a:gs>
              <a:gs pos="100000">
                <a:srgbClr val="2F2A8C"/>
              </a:gs>
            </a:gsLst>
            <a:lin ang="27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25273" y="2621280"/>
            <a:ext cx="85953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2000" b="0" i="0">
                <a:solidFill>
                  <a:srgbClr val="EEF1FA"/>
                </a:solidFill>
                <a:latin typeface="Geist"/>
              </a:rPr>
              <a:t>Señales tempranas en el entorno: medios, redes, actores y narrativas.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377" y="3572256"/>
            <a:ext cx="139700" cy="139700"/>
          </a:xfrm>
          <a:prstGeom prst="rect">
            <a:avLst/>
          </a:prstGeom>
          <a:gradFill flip="none" rotWithShape="1">
            <a:gsLst>
              <a:gs pos="0">
                <a:srgbClr val="A9D4FF"/>
              </a:gs>
              <a:gs pos="55000">
                <a:srgbClr val="5C7CE6"/>
              </a:gs>
              <a:gs pos="100000">
                <a:srgbClr val="2F2A8C"/>
              </a:gs>
            </a:gsLst>
            <a:lin ang="27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25273" y="3462528"/>
            <a:ext cx="85953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2000" b="0" i="0">
                <a:solidFill>
                  <a:srgbClr val="EEF1FA"/>
                </a:solidFill>
                <a:latin typeface="Geist"/>
              </a:rPr>
              <a:t>Escenarios y riesgos priorizados por impacto, no por ruido.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377" y="4413504"/>
            <a:ext cx="139700" cy="139700"/>
          </a:xfrm>
          <a:prstGeom prst="rect">
            <a:avLst/>
          </a:prstGeom>
          <a:gradFill flip="none" rotWithShape="1">
            <a:gsLst>
              <a:gs pos="0">
                <a:srgbClr val="A9D4FF"/>
              </a:gs>
              <a:gs pos="55000">
                <a:srgbClr val="5C7CE6"/>
              </a:gs>
              <a:gs pos="100000">
                <a:srgbClr val="2F2A8C"/>
              </a:gs>
            </a:gsLst>
            <a:lin ang="27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225273" y="4303776"/>
            <a:ext cx="85953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2000" b="0" i="0">
                <a:solidFill>
                  <a:srgbClr val="EEF1FA"/>
                </a:solidFill>
                <a:latin typeface="Geist"/>
              </a:rPr>
              <a:t>Recomendaciones accionables — qué decidir esta semana.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377" y="5254752"/>
            <a:ext cx="139700" cy="139700"/>
          </a:xfrm>
          <a:prstGeom prst="rect">
            <a:avLst/>
          </a:prstGeom>
          <a:gradFill flip="none" rotWithShape="1">
            <a:gsLst>
              <a:gs pos="0">
                <a:srgbClr val="A9D4FF"/>
              </a:gs>
              <a:gs pos="55000">
                <a:srgbClr val="5C7CE6"/>
              </a:gs>
              <a:gs pos="100000">
                <a:srgbClr val="2F2A8C"/>
              </a:gs>
            </a:gsLst>
            <a:lin ang="27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225273" y="5145024"/>
            <a:ext cx="85953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2000" b="0" i="0">
                <a:solidFill>
                  <a:srgbClr val="EEF1FA"/>
                </a:solidFill>
                <a:latin typeface="Geist"/>
              </a:rPr>
              <a:t>Lectura del clima reputacional y de los flancos de la competencia.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377" y="6254496"/>
            <a:ext cx="54864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050" b="0" i="0" spc="120">
                <a:solidFill>
                  <a:srgbClr val="9AA0B8"/>
                </a:solidFill>
                <a:latin typeface="JetBrains Mono"/>
              </a:rPr>
              <a:t>01 / 12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90918" y="6254496"/>
            <a:ext cx="54864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050" b="0" i="0" spc="120">
                <a:solidFill>
                  <a:srgbClr val="9AA0B8"/>
                </a:solidFill>
                <a:latin typeface="JetBrains Mono"/>
              </a:rPr>
              <a:t>INTELIGENCIA QUE ANTICIPA · ESTRATEGIA QUE DEFINE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377" y="6126480"/>
            <a:ext cx="10362941" cy="9525"/>
          </a:xfrm>
          <a:prstGeom prst="rect">
            <a:avLst/>
          </a:prstGeom>
          <a:solidFill>
            <a:srgbClr val="2730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70D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eic-mark-water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54480" y="-274320"/>
            <a:ext cx="7406640" cy="74066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377" y="83820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50" b="1" i="0" spc="190">
                <a:solidFill>
                  <a:srgbClr val="5C7CE6"/>
                </a:solidFill>
                <a:latin typeface="JetBrains Mono"/>
              </a:rPr>
              <a:t>02 · MAGNITUD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377" y="1149096"/>
            <a:ext cx="9601200" cy="11887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4600" b="0" i="0">
                <a:solidFill>
                  <a:srgbClr val="EEF1FA"/>
                </a:solidFill>
                <a:latin typeface="Fraunces"/>
              </a:rPr>
              <a:t>El alcance de la operación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377" y="2063496"/>
            <a:ext cx="1463040" cy="30480"/>
          </a:xfrm>
          <a:prstGeom prst="rect">
            <a:avLst/>
          </a:prstGeom>
          <a:gradFill flip="none" rotWithShape="1">
            <a:gsLst>
              <a:gs pos="0">
                <a:srgbClr val="A9D4FF"/>
              </a:gs>
              <a:gs pos="55000">
                <a:srgbClr val="5C7CE6"/>
              </a:gs>
              <a:gs pos="100000">
                <a:srgbClr val="2F2A8C"/>
              </a:gs>
            </a:gsLst>
            <a:lin ang="27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1199" y="2712719"/>
            <a:ext cx="3291840" cy="2743200"/>
          </a:xfrm>
          <a:prstGeom prst="rect">
            <a:avLst/>
          </a:prstGeom>
          <a:solidFill>
            <a:srgbClr val="11162A"/>
          </a:solidFill>
          <a:ln w="9525">
            <a:solidFill>
              <a:srgbClr val="2730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85519" y="3023615"/>
            <a:ext cx="822960" cy="30480"/>
          </a:xfrm>
          <a:prstGeom prst="rect">
            <a:avLst/>
          </a:prstGeom>
          <a:gradFill flip="none" rotWithShape="1">
            <a:gsLst>
              <a:gs pos="0">
                <a:srgbClr val="A9D4FF"/>
              </a:gs>
              <a:gs pos="55000">
                <a:srgbClr val="5C7CE6"/>
              </a:gs>
              <a:gs pos="100000">
                <a:srgbClr val="2F2A8C"/>
              </a:gs>
            </a:gsLst>
            <a:lin ang="27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5519" y="3352799"/>
            <a:ext cx="2743200" cy="11887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6600" b="0" i="0">
                <a:solidFill>
                  <a:srgbClr val="A9D4FF"/>
                </a:solidFill>
                <a:latin typeface="Fraunces"/>
              </a:rPr>
              <a:t>48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5519" y="4495799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 spc="120">
                <a:solidFill>
                  <a:srgbClr val="7FE5FF"/>
                </a:solidFill>
                <a:latin typeface="JetBrains Mono"/>
              </a:rPr>
              <a:t>FUENTES MONITOREADAS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5519" y="4861559"/>
            <a:ext cx="27432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350" b="0" i="0">
                <a:solidFill>
                  <a:srgbClr val="9AA0B8"/>
                </a:solidFill>
                <a:latin typeface="Geist"/>
              </a:rPr>
              <a:t>Medios, redes y actores en seguimiento continuo.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49927" y="2712719"/>
            <a:ext cx="3291840" cy="2743200"/>
          </a:xfrm>
          <a:prstGeom prst="rect">
            <a:avLst/>
          </a:prstGeom>
          <a:solidFill>
            <a:srgbClr val="11162A"/>
          </a:solidFill>
          <a:ln w="9525">
            <a:solidFill>
              <a:srgbClr val="2730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724247" y="3023615"/>
            <a:ext cx="822960" cy="30480"/>
          </a:xfrm>
          <a:prstGeom prst="rect">
            <a:avLst/>
          </a:prstGeom>
          <a:gradFill flip="none" rotWithShape="1">
            <a:gsLst>
              <a:gs pos="0">
                <a:srgbClr val="A9D4FF"/>
              </a:gs>
              <a:gs pos="55000">
                <a:srgbClr val="5C7CE6"/>
              </a:gs>
              <a:gs pos="100000">
                <a:srgbClr val="2F2A8C"/>
              </a:gs>
            </a:gsLst>
            <a:lin ang="27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24247" y="3352799"/>
            <a:ext cx="2743200" cy="11887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6600" b="0" i="0">
                <a:solidFill>
                  <a:srgbClr val="A9D4FF"/>
                </a:solidFill>
                <a:latin typeface="Fraunces"/>
              </a:rPr>
              <a:t>24/7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24247" y="4495799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 spc="120">
                <a:solidFill>
                  <a:srgbClr val="7FE5FF"/>
                </a:solidFill>
                <a:latin typeface="JetBrains Mono"/>
              </a:rPr>
              <a:t>COBERTURA ACTIVA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24247" y="4861559"/>
            <a:ext cx="27432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350" b="0" i="0">
                <a:solidFill>
                  <a:srgbClr val="9AA0B8"/>
                </a:solidFill>
                <a:latin typeface="Geist"/>
              </a:rPr>
              <a:t>Detección de señales y alertas sin interrupción.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988655" y="2712719"/>
            <a:ext cx="3291840" cy="2743200"/>
          </a:xfrm>
          <a:prstGeom prst="rect">
            <a:avLst/>
          </a:prstGeom>
          <a:solidFill>
            <a:srgbClr val="11162A"/>
          </a:solidFill>
          <a:ln w="9525">
            <a:solidFill>
              <a:srgbClr val="2730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62975" y="3023615"/>
            <a:ext cx="822960" cy="30480"/>
          </a:xfrm>
          <a:prstGeom prst="rect">
            <a:avLst/>
          </a:prstGeom>
          <a:gradFill flip="none" rotWithShape="1">
            <a:gsLst>
              <a:gs pos="0">
                <a:srgbClr val="A9D4FF"/>
              </a:gs>
              <a:gs pos="55000">
                <a:srgbClr val="5C7CE6"/>
              </a:gs>
              <a:gs pos="100000">
                <a:srgbClr val="2F2A8C"/>
              </a:gs>
            </a:gsLst>
            <a:lin ang="27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62975" y="3352799"/>
            <a:ext cx="2743200" cy="11887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6600" b="0" i="0">
                <a:solidFill>
                  <a:srgbClr val="A9D4FF"/>
                </a:solidFill>
                <a:latin typeface="Fraunces"/>
              </a:rPr>
              <a:t>+320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62975" y="4495799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 spc="120">
                <a:solidFill>
                  <a:srgbClr val="7FE5FF"/>
                </a:solidFill>
                <a:latin typeface="JetBrains Mono"/>
              </a:rPr>
              <a:t>INFORMES ENTREGADOS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62975" y="4861559"/>
            <a:ext cx="27432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350" b="0" i="0">
                <a:solidFill>
                  <a:srgbClr val="9AA0B8"/>
                </a:solidFill>
                <a:latin typeface="Geist"/>
              </a:rPr>
              <a:t>Briefings y dossieres en los últimos 18 meses.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377" y="6254496"/>
            <a:ext cx="54864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050" b="0" i="0" spc="120">
                <a:solidFill>
                  <a:srgbClr val="9AA0B8"/>
                </a:solidFill>
                <a:latin typeface="JetBrains Mono"/>
              </a:rPr>
              <a:t>02 / 12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90918" y="6254496"/>
            <a:ext cx="54864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050" b="0" i="0" spc="120">
                <a:solidFill>
                  <a:srgbClr val="9AA0B8"/>
                </a:solidFill>
                <a:latin typeface="JetBrains Mono"/>
              </a:rPr>
              <a:t>DATOS VERIFICADOS AL 2026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14377" y="6126480"/>
            <a:ext cx="10362941" cy="9525"/>
          </a:xfrm>
          <a:prstGeom prst="rect">
            <a:avLst/>
          </a:prstGeom>
          <a:solidFill>
            <a:srgbClr val="2730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70D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eic-mark-water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9535" y="-274320"/>
            <a:ext cx="7406640" cy="7406640"/>
          </a:xfrm>
          <a:prstGeom prst="rect">
            <a:avLst/>
          </a:prstGeom>
        </p:spPr>
      </p:pic>
      <p:pic>
        <p:nvPicPr>
          <p:cNvPr id="3" name="Picture 2" descr="eic-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377" y="838200"/>
            <a:ext cx="420624" cy="42062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44729" y="819912"/>
            <a:ext cx="2377440" cy="512064"/>
          </a:xfrm>
          <a:prstGeom prst="rect">
            <a:avLst/>
          </a:prstGeom>
          <a:noFill/>
        </p:spPr>
        <p:txBody>
          <a:bodyPr wrap="none" anchor="ctr" lIns="0" rIns="0" tIns="0" bIns="0">
            <a:spAutoFit/>
          </a:bodyPr>
          <a:lstStyle/>
          <a:p>
            <a:r>
              <a:rPr sz="1500">
                <a:solidFill>
                  <a:srgbClr val="EEF1FA"/>
                </a:solidFill>
                <a:latin typeface="Fraunces"/>
              </a:rPr>
              <a:t>Grupo </a:t>
            </a:r>
            <a:r>
              <a:rPr b="1" sz="1500">
                <a:solidFill>
                  <a:srgbClr val="A9D4FF"/>
                </a:solidFill>
                <a:latin typeface="Geist"/>
              </a:rPr>
              <a:t>EIC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377" y="2286000"/>
            <a:ext cx="5486400" cy="2743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sz="20000" b="0" i="0">
                <a:solidFill>
                  <a:srgbClr val="A9D4FF"/>
                </a:solidFill>
                <a:latin typeface="Fraunces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377" y="278892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50" b="1" i="0" spc="190">
                <a:solidFill>
                  <a:srgbClr val="5C7CE6"/>
                </a:solidFill>
                <a:latin typeface="JetBrains Mono"/>
              </a:rPr>
              <a:t>SECCIÓN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37760" y="2788920"/>
            <a:ext cx="6035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50" b="1" i="0" spc="190">
                <a:solidFill>
                  <a:srgbClr val="5C7CE6"/>
                </a:solidFill>
                <a:latin typeface="JetBrains Mono"/>
              </a:rPr>
              <a:t>SECCIÓN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37760" y="3154680"/>
            <a:ext cx="64008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4800" b="0" i="0">
                <a:solidFill>
                  <a:srgbClr val="EEF1FA"/>
                </a:solidFill>
                <a:latin typeface="Fraunces"/>
              </a:rPr>
              <a:t>Propuesta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6048" y="4160520"/>
            <a:ext cx="1463040" cy="30480"/>
          </a:xfrm>
          <a:prstGeom prst="rect">
            <a:avLst/>
          </a:prstGeom>
          <a:gradFill flip="none" rotWithShape="1">
            <a:gsLst>
              <a:gs pos="0">
                <a:srgbClr val="A9D4FF"/>
              </a:gs>
              <a:gs pos="55000">
                <a:srgbClr val="5C7CE6"/>
              </a:gs>
              <a:gs pos="100000">
                <a:srgbClr val="2F2A8C"/>
              </a:gs>
            </a:gsLst>
            <a:lin ang="27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937760" y="4434840"/>
            <a:ext cx="5852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800" b="0" i="0">
                <a:solidFill>
                  <a:srgbClr val="9AA0B8"/>
                </a:solidFill>
                <a:latin typeface="Geist"/>
              </a:rPr>
              <a:t>Alcance, equipo e inversión para la operación.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377" y="6254496"/>
            <a:ext cx="54864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050" b="0" i="0" spc="120">
                <a:solidFill>
                  <a:srgbClr val="9AA0B8"/>
                </a:solidFill>
                <a:latin typeface="JetBrains Mono"/>
              </a:rPr>
              <a:t>05 / 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90918" y="6254496"/>
            <a:ext cx="54864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050" b="0" i="0" spc="120">
                <a:solidFill>
                  <a:srgbClr val="9AA0B8"/>
                </a:solidFill>
                <a:latin typeface="JetBrains Mono"/>
              </a:rPr>
              <a:t>GRUPO EIC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377" y="6126480"/>
            <a:ext cx="10362941" cy="9525"/>
          </a:xfrm>
          <a:prstGeom prst="rect">
            <a:avLst/>
          </a:prstGeom>
          <a:solidFill>
            <a:srgbClr val="2730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70D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eic-mark-water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9535" y="-274320"/>
            <a:ext cx="7406640" cy="7406640"/>
          </a:xfrm>
          <a:prstGeom prst="rect">
            <a:avLst/>
          </a:prstGeom>
        </p:spPr>
      </p:pic>
      <p:pic>
        <p:nvPicPr>
          <p:cNvPr id="3" name="Picture 2" descr="eic-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377" y="838200"/>
            <a:ext cx="420624" cy="42062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44729" y="819912"/>
            <a:ext cx="2377440" cy="512064"/>
          </a:xfrm>
          <a:prstGeom prst="rect">
            <a:avLst/>
          </a:prstGeom>
          <a:noFill/>
        </p:spPr>
        <p:txBody>
          <a:bodyPr wrap="none" anchor="ctr" lIns="0" rIns="0" tIns="0" bIns="0">
            <a:spAutoFit/>
          </a:bodyPr>
          <a:lstStyle/>
          <a:p>
            <a:r>
              <a:rPr sz="1500">
                <a:solidFill>
                  <a:srgbClr val="EEF1FA"/>
                </a:solidFill>
                <a:latin typeface="Fraunces"/>
              </a:rPr>
              <a:t>Grupo </a:t>
            </a:r>
            <a:r>
              <a:rPr b="1" sz="1500">
                <a:solidFill>
                  <a:srgbClr val="A9D4FF"/>
                </a:solidFill>
                <a:latin typeface="Geist"/>
              </a:rPr>
              <a:t>EIC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377" y="233172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50" b="1" i="0" spc="190">
                <a:solidFill>
                  <a:srgbClr val="5C7CE6"/>
                </a:solidFill>
                <a:latin typeface="JetBrains Mono"/>
              </a:rPr>
              <a:t>CIERRE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377" y="2697480"/>
            <a:ext cx="877824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5800" b="0" i="0">
                <a:solidFill>
                  <a:srgbClr val="EEF1FA"/>
                </a:solidFill>
                <a:latin typeface="Fraunces"/>
              </a:rPr>
              <a:t>Decidamos con</a:t>
            </a:r>
          </a:p>
          <a:p>
            <a:pPr algn="l">
              <a:lnSpc>
                <a:spcPct val="100000"/>
              </a:lnSpc>
            </a:pPr>
            <a:r>
              <a:rPr sz="5800" b="0" i="0">
                <a:solidFill>
                  <a:srgbClr val="A9D4FF"/>
                </a:solidFill>
                <a:latin typeface="Fraunces"/>
              </a:rPr>
              <a:t>ventaja.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377" y="4434840"/>
            <a:ext cx="67665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900" b="0" i="0">
                <a:solidFill>
                  <a:srgbClr val="9AA0B8"/>
                </a:solidFill>
                <a:latin typeface="Geist"/>
              </a:rPr>
              <a:t>Conversemos sobre cómo anticipar el próximo movimiento de su entorno.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377" y="5440680"/>
            <a:ext cx="292608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050" b="0" i="0" spc="190">
                <a:solidFill>
                  <a:srgbClr val="6A7088"/>
                </a:solidFill>
                <a:latin typeface="JetBrains Mono"/>
              </a:rPr>
              <a:t>CORREO</a:t>
            </a:r>
          </a:p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 i="0" spc="20">
                <a:solidFill>
                  <a:srgbClr val="7FE5FF"/>
                </a:solidFill>
                <a:latin typeface="JetBrains Mono"/>
              </a:rPr>
              <a:t>contacto@grupoeic.com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57" y="5440680"/>
            <a:ext cx="292608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050" b="0" i="0" spc="190">
                <a:solidFill>
                  <a:srgbClr val="6A7088"/>
                </a:solidFill>
                <a:latin typeface="JetBrains Mono"/>
              </a:rPr>
              <a:t>WEB</a:t>
            </a:r>
          </a:p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 i="0" spc="20">
                <a:solidFill>
                  <a:srgbClr val="7FE5FF"/>
                </a:solidFill>
                <a:latin typeface="JetBrains Mono"/>
              </a:rPr>
              <a:t>grupoeic.com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80937" y="5440680"/>
            <a:ext cx="292608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050" b="0" i="0" spc="190">
                <a:solidFill>
                  <a:srgbClr val="6A7088"/>
                </a:solidFill>
                <a:latin typeface="JetBrains Mono"/>
              </a:rPr>
              <a:t>TEL</a:t>
            </a:r>
          </a:p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 i="0" spc="20">
                <a:solidFill>
                  <a:srgbClr val="7FE5FF"/>
                </a:solidFill>
                <a:latin typeface="JetBrains Mono"/>
              </a:rPr>
              <a:t>+595 21 000 000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377" y="6254496"/>
            <a:ext cx="54864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050" b="0" i="0" spc="120">
                <a:solidFill>
                  <a:srgbClr val="9AA0B8"/>
                </a:solidFill>
                <a:latin typeface="JetBrains Mono"/>
              </a:rPr>
              <a:t>12 / 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90918" y="6254496"/>
            <a:ext cx="54864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050" b="0" i="0" spc="120">
                <a:solidFill>
                  <a:srgbClr val="9AA0B8"/>
                </a:solidFill>
                <a:latin typeface="JetBrains Mono"/>
              </a:rPr>
              <a:t>INTELIGENCIA QUE ANTICIPA · ESTRATEGIA QUE DEFINE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